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3"/>
    <p:sldId id="257" r:id="rId4"/>
    <p:sldId id="259" r:id="rId5"/>
    <p:sldId id="260" r:id="rId6"/>
    <p:sldId id="284" r:id="rId7"/>
    <p:sldId id="285" r:id="rId8"/>
    <p:sldId id="263" r:id="rId9"/>
    <p:sldId id="268" r:id="rId10"/>
    <p:sldId id="271" r:id="rId11"/>
    <p:sldId id="286" r:id="rId12"/>
    <p:sldId id="281" r:id="rId13"/>
    <p:sldId id="287" r:id="rId14"/>
  </p:sldIdLst>
  <p:sldSz cx="12192000" cy="6858000"/>
  <p:notesSz cx="12192000" cy="6858000"/>
  <p:embeddedFontLst>
    <p:embeddedFont>
      <p:font typeface="Century" panose="02040604050505020304" charset="0"/>
      <p:regular r:id="rId18"/>
    </p:embeddedFont>
    <p:embeddedFont>
      <p:font typeface="方正仿宋简体" panose="02000000000000000000" charset="-122"/>
      <p:regular r:id="rId19"/>
    </p:embeddedFont>
    <p:embeddedFont>
      <p:font typeface="Gill Sans MT" panose="020B0502020104020203" charset="0"/>
      <p:regular r:id="rId20"/>
    </p:embeddedFont>
    <p:embeddedFont>
      <p:font typeface="Calibri" panose="020F0502020204030204" charset="0"/>
      <p:regular r:id="rId21"/>
      <p:bold r:id="rId22"/>
      <p:italic r:id="rId23"/>
      <p:boldItalic r:id="rId24"/>
    </p:embeddedFont>
  </p:embeddedFontLst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font" Target="fonts/font7.fntdata"/><Relationship Id="rId23" Type="http://schemas.openxmlformats.org/officeDocument/2006/relationships/font" Target="fonts/font6.fntdata"/><Relationship Id="rId22" Type="http://schemas.openxmlformats.org/officeDocument/2006/relationships/font" Target="fonts/font5.fntdata"/><Relationship Id="rId21" Type="http://schemas.openxmlformats.org/officeDocument/2006/relationships/font" Target="fonts/font4.fntdata"/><Relationship Id="rId20" Type="http://schemas.openxmlformats.org/officeDocument/2006/relationships/font" Target="fonts/font3.fntdata"/><Relationship Id="rId2" Type="http://schemas.openxmlformats.org/officeDocument/2006/relationships/theme" Target="theme/theme1.xml"/><Relationship Id="rId19" Type="http://schemas.openxmlformats.org/officeDocument/2006/relationships/font" Target="fonts/font2.fntdata"/><Relationship Id="rId18" Type="http://schemas.openxmlformats.org/officeDocument/2006/relationships/font" Target="fonts/font1.fntdata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true"/>
          </p:cNvSpPr>
          <p:nvPr>
            <p:ph type="ctrTitle"/>
          </p:nvPr>
        </p:nvSpPr>
        <p:spPr>
          <a:xfrm>
            <a:off x="916939" y="513715"/>
            <a:ext cx="185420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宋体" pitchFamily="2" charset="-122"/>
                <a:cs typeface="宋体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true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true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true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true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entury" panose="02040604050505020304"/>
                <a:cs typeface="Century" panose="02040604050505020304"/>
              </a:defRPr>
            </a:lvl1pPr>
          </a:lstStyle>
          <a:p>
            <a:pPr marL="12700">
              <a:lnSpc>
                <a:spcPct val="100000"/>
              </a:lnSpc>
              <a:spcBef>
                <a:spcPts val="240"/>
              </a:spcBef>
            </a:pPr>
            <a:fld id="{81D60167-4931-47E6-BA6A-407CBD079E47}" type="slidenum">
              <a:rPr spc="-25" dirty="0"/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true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宋体" pitchFamily="2" charset="-122"/>
                <a:cs typeface="宋体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true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true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true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true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entury" panose="02040604050505020304"/>
                <a:cs typeface="Century" panose="02040604050505020304"/>
              </a:defRPr>
            </a:lvl1pPr>
          </a:lstStyle>
          <a:p>
            <a:pPr marL="12700">
              <a:lnSpc>
                <a:spcPct val="100000"/>
              </a:lnSpc>
              <a:spcBef>
                <a:spcPts val="240"/>
              </a:spcBef>
            </a:pPr>
            <a:fld id="{81D60167-4931-47E6-BA6A-407CBD079E47}" type="slidenum">
              <a:rPr spc="-25" dirty="0"/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true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宋体" pitchFamily="2" charset="-122"/>
                <a:cs typeface="宋体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true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true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true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true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true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entury" panose="02040604050505020304"/>
                <a:cs typeface="Century" panose="02040604050505020304"/>
              </a:defRPr>
            </a:lvl1pPr>
          </a:lstStyle>
          <a:p>
            <a:pPr marL="12700">
              <a:lnSpc>
                <a:spcPct val="100000"/>
              </a:lnSpc>
              <a:spcBef>
                <a:spcPts val="240"/>
              </a:spcBef>
            </a:pPr>
            <a:fld id="{81D60167-4931-47E6-BA6A-407CBD079E47}" type="slidenum">
              <a:rPr spc="-25" dirty="0"/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true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宋体" pitchFamily="2" charset="-122"/>
                <a:cs typeface="宋体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true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true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true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entury" panose="02040604050505020304"/>
                <a:cs typeface="Century" panose="02040604050505020304"/>
              </a:defRPr>
            </a:lvl1pPr>
          </a:lstStyle>
          <a:p>
            <a:pPr marL="12700">
              <a:lnSpc>
                <a:spcPct val="100000"/>
              </a:lnSpc>
              <a:spcBef>
                <a:spcPts val="240"/>
              </a:spcBef>
            </a:pPr>
            <a:fld id="{81D60167-4931-47E6-BA6A-407CBD079E47}" type="slidenum">
              <a:rPr spc="-25" dirty="0"/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true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true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true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entury" panose="02040604050505020304"/>
                <a:cs typeface="Century" panose="02040604050505020304"/>
              </a:defRPr>
            </a:lvl1pPr>
          </a:lstStyle>
          <a:p>
            <a:pPr marL="12700">
              <a:lnSpc>
                <a:spcPct val="100000"/>
              </a:lnSpc>
              <a:spcBef>
                <a:spcPts val="240"/>
              </a:spcBef>
            </a:pPr>
            <a:fld id="{81D60167-4931-47E6-BA6A-407CBD079E47}" type="slidenum">
              <a:rPr spc="-25" dirty="0"/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true"/>
          </p:cNvSpPr>
          <p:nvPr>
            <p:ph type="title"/>
          </p:nvPr>
        </p:nvSpPr>
        <p:spPr>
          <a:xfrm>
            <a:off x="916939" y="513715"/>
            <a:ext cx="185420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宋体" pitchFamily="2" charset="-122"/>
                <a:cs typeface="宋体" pitchFamily="2" charset="-122"/>
              </a:defRPr>
            </a:lvl1pPr>
          </a:lstStyle>
          <a:p/>
        </p:txBody>
      </p:sp>
      <p:sp>
        <p:nvSpPr>
          <p:cNvPr id="3" name="Holder 3"/>
          <p:cNvSpPr>
            <a:spLocks noGrp="true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true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true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true"/>
          </p:cNvSpPr>
          <p:nvPr>
            <p:ph type="sldNum" sz="quarter" idx="7"/>
          </p:nvPr>
        </p:nvSpPr>
        <p:spPr>
          <a:xfrm>
            <a:off x="11080750" y="6436461"/>
            <a:ext cx="233045" cy="2419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entury" panose="02040604050505020304"/>
                <a:cs typeface="Century" panose="02040604050505020304"/>
              </a:defRPr>
            </a:lvl1pPr>
          </a:lstStyle>
          <a:p>
            <a:pPr marL="12700">
              <a:lnSpc>
                <a:spcPct val="100000"/>
              </a:lnSpc>
              <a:spcBef>
                <a:spcPts val="240"/>
              </a:spcBef>
            </a:pPr>
            <a:fld id="{81D60167-4931-47E6-BA6A-407CBD079E47}" type="slidenum">
              <a:rPr spc="-25" dirty="0"/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image" Target="../media/image10.png"/><Relationship Id="rId2" Type="http://schemas.openxmlformats.org/officeDocument/2006/relationships/tags" Target="../tags/tag7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true"/>
          <p:nvPr/>
        </p:nvSpPr>
        <p:spPr>
          <a:xfrm>
            <a:off x="1219200" y="2286000"/>
            <a:ext cx="10280015" cy="1787525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577850" marR="5080" indent="-565150" algn="ctr">
              <a:lnSpc>
                <a:spcPct val="122000"/>
              </a:lnSpc>
              <a:spcBef>
                <a:spcPts val="100"/>
              </a:spcBef>
            </a:pPr>
            <a:r>
              <a:rPr sz="4800" b="1" spc="-35" dirty="0">
                <a:latin typeface="方正仿宋简体" panose="02000000000000000000" charset="-122"/>
                <a:ea typeface="方正仿宋简体" panose="02000000000000000000" charset="-122"/>
                <a:cs typeface="方正仿宋简体" panose="02000000000000000000" charset="-122"/>
              </a:rPr>
              <a:t>深圳市</a:t>
            </a:r>
            <a:r>
              <a:rPr lang="zh-CN" altLang="en-US" sz="4800" b="1" spc="-35" dirty="0">
                <a:latin typeface="方正仿宋简体" panose="02000000000000000000" charset="-122"/>
                <a:ea typeface="方正仿宋简体" panose="02000000000000000000" charset="-122"/>
                <a:cs typeface="方正仿宋简体" panose="02000000000000000000" charset="-122"/>
              </a:rPr>
              <a:t>科技创新局</a:t>
            </a:r>
            <a:r>
              <a:rPr sz="4800" b="1" spc="-30" dirty="0">
                <a:latin typeface="方正仿宋简体" panose="02000000000000000000" charset="-122"/>
                <a:ea typeface="方正仿宋简体" panose="02000000000000000000" charset="-122"/>
                <a:cs typeface="方正仿宋简体" panose="02000000000000000000" charset="-122"/>
              </a:rPr>
              <a:t>202</a:t>
            </a:r>
            <a:r>
              <a:rPr lang="en-US" altLang="en-US" sz="4800" b="1" spc="-30" dirty="0">
                <a:latin typeface="方正仿宋简体" panose="02000000000000000000" charset="-122"/>
                <a:ea typeface="方正仿宋简体" panose="02000000000000000000" charset="-122"/>
                <a:cs typeface="方正仿宋简体" panose="02000000000000000000" charset="-122"/>
              </a:rPr>
              <a:t>6</a:t>
            </a:r>
            <a:r>
              <a:rPr sz="4800" b="1" spc="-40" dirty="0">
                <a:latin typeface="方正仿宋简体" panose="02000000000000000000" charset="-122"/>
                <a:ea typeface="方正仿宋简体" panose="02000000000000000000" charset="-122"/>
                <a:cs typeface="方正仿宋简体" panose="02000000000000000000" charset="-122"/>
              </a:rPr>
              <a:t>年度</a:t>
            </a:r>
            <a:r>
              <a:rPr lang="zh-CN" altLang="en-US" sz="4800" b="1" spc="-40" dirty="0">
                <a:latin typeface="方正仿宋简体" panose="02000000000000000000" charset="-122"/>
                <a:ea typeface="方正仿宋简体" panose="02000000000000000000" charset="-122"/>
                <a:cs typeface="方正仿宋简体" panose="02000000000000000000" charset="-122"/>
              </a:rPr>
              <a:t>在深广东省重点实验室</a:t>
            </a:r>
            <a:r>
              <a:rPr sz="4800" b="1" spc="-40" dirty="0">
                <a:latin typeface="方正仿宋简体" panose="02000000000000000000" charset="-122"/>
                <a:ea typeface="方正仿宋简体" panose="02000000000000000000" charset="-122"/>
                <a:cs typeface="方正仿宋简体" panose="02000000000000000000" charset="-122"/>
                <a:sym typeface="+mn-ea"/>
              </a:rPr>
              <a:t>申请书</a:t>
            </a:r>
            <a:endParaRPr sz="4800" b="1" spc="-40" dirty="0">
              <a:latin typeface="方正仿宋简体" panose="02000000000000000000" charset="-122"/>
              <a:ea typeface="方正仿宋简体" panose="02000000000000000000" charset="-122"/>
              <a:cs typeface="方正仿宋简体" panose="02000000000000000000" charset="-122"/>
              <a:sym typeface="+mn-ea"/>
            </a:endParaRPr>
          </a:p>
          <a:p>
            <a:pPr marL="577850" marR="5080" indent="-565150" algn="ctr">
              <a:lnSpc>
                <a:spcPct val="122000"/>
              </a:lnSpc>
              <a:spcBef>
                <a:spcPts val="100"/>
              </a:spcBef>
            </a:pPr>
            <a:r>
              <a:rPr sz="4800" b="1" spc="-40" dirty="0">
                <a:latin typeface="方正仿宋简体" panose="02000000000000000000" charset="-122"/>
                <a:ea typeface="方正仿宋简体" panose="02000000000000000000" charset="-122"/>
                <a:cs typeface="方正仿宋简体" panose="02000000000000000000" charset="-122"/>
                <a:sym typeface="+mn-ea"/>
              </a:rPr>
              <a:t>填报指引</a:t>
            </a:r>
            <a:endParaRPr lang="zh-CN" altLang="en-US" sz="4800" b="1" spc="-40" dirty="0">
              <a:latin typeface="方正仿宋简体" panose="02000000000000000000" charset="-122"/>
              <a:ea typeface="方正仿宋简体" panose="02000000000000000000" charset="-122"/>
              <a:cs typeface="方正仿宋简体" panose="02000000000000000000" charset="-122"/>
            </a:endParaRPr>
          </a:p>
        </p:txBody>
      </p:sp>
      <p:sp>
        <p:nvSpPr>
          <p:cNvPr id="5" name="object 5"/>
          <p:cNvSpPr txBox="true">
            <a:spLocks noGrp="true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fld id="{81D60167-4931-47E6-BA6A-407CBD079E47}" type="slidenum">
              <a:rPr spc="-25" dirty="0"/>
            </a:fld>
            <a:endParaRPr spc="-25" dirty="0"/>
          </a:p>
        </p:txBody>
      </p:sp>
      <p:sp>
        <p:nvSpPr>
          <p:cNvPr id="3" name="文本框 2"/>
          <p:cNvSpPr txBox="true"/>
          <p:nvPr/>
        </p:nvSpPr>
        <p:spPr>
          <a:xfrm>
            <a:off x="936625" y="650875"/>
            <a:ext cx="21113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" sz="200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附件</a:t>
            </a:r>
            <a:r>
              <a:rPr lang="en-US" altLang="zh-CN" sz="2000">
                <a:latin typeface="方正黑体_GBK" panose="02000000000000000000" charset="-122"/>
                <a:ea typeface="方正黑体_GBK" panose="02000000000000000000" charset="-122"/>
                <a:cs typeface="方正黑体_GBK" panose="02000000000000000000" charset="-122"/>
              </a:rPr>
              <a:t>2</a:t>
            </a:r>
            <a:endParaRPr lang="en-US" altLang="zh-CN" sz="2000">
              <a:latin typeface="方正黑体_GBK" panose="02000000000000000000" charset="-122"/>
              <a:ea typeface="方正黑体_GBK" panose="02000000000000000000" charset="-122"/>
              <a:cs typeface="方正黑体_GBK" panose="020000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true">
            <a:spLocks noGrp="true"/>
          </p:cNvSpPr>
          <p:nvPr>
            <p:ph type="title"/>
          </p:nvPr>
        </p:nvSpPr>
        <p:spPr>
          <a:xfrm>
            <a:off x="916939" y="513715"/>
            <a:ext cx="124460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5" dirty="0">
                <a:latin typeface="+mj-ea"/>
              </a:rPr>
              <a:t>申报入口</a:t>
            </a:r>
            <a:endParaRPr b="1" spc="-15" dirty="0">
              <a:latin typeface="+mj-ea"/>
            </a:endParaRPr>
          </a:p>
        </p:txBody>
      </p:sp>
      <p:sp>
        <p:nvSpPr>
          <p:cNvPr id="3" name="object 3"/>
          <p:cNvSpPr txBox="true"/>
          <p:nvPr/>
        </p:nvSpPr>
        <p:spPr>
          <a:xfrm>
            <a:off x="833158" y="1258252"/>
            <a:ext cx="9093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Font typeface="Gill Sans MT" panose="020B0502020104020203"/>
              <a:buChar char="•"/>
              <a:tabLst>
                <a:tab pos="240665" algn="l"/>
              </a:tabLst>
            </a:pPr>
            <a:r>
              <a:rPr sz="1800" dirty="0">
                <a:latin typeface="宋体" pitchFamily="2" charset="-122"/>
                <a:cs typeface="宋体" pitchFamily="2" charset="-122"/>
              </a:rPr>
              <a:t>登录</a:t>
            </a:r>
            <a:r>
              <a:rPr sz="1800" spc="-10" dirty="0">
                <a:latin typeface="Century" panose="02040604050505020304"/>
                <a:cs typeface="Century" panose="02040604050505020304"/>
              </a:rPr>
              <a:t>“</a:t>
            </a:r>
            <a:r>
              <a:rPr sz="1800" dirty="0">
                <a:latin typeface="宋体" pitchFamily="2" charset="-122"/>
                <a:cs typeface="宋体" pitchFamily="2" charset="-122"/>
              </a:rPr>
              <a:t>深圳市科技业务管理系统</a:t>
            </a:r>
            <a:r>
              <a:rPr sz="1800" spc="-10" dirty="0">
                <a:latin typeface="Century" panose="02040604050505020304"/>
                <a:cs typeface="Century" panose="02040604050505020304"/>
              </a:rPr>
              <a:t>”</a:t>
            </a:r>
            <a:r>
              <a:rPr sz="1800" spc="-10" dirty="0">
                <a:latin typeface="宋体" pitchFamily="2" charset="-122"/>
                <a:cs typeface="宋体" pitchFamily="2" charset="-122"/>
              </a:rPr>
              <a:t>（</a:t>
            </a:r>
            <a:r>
              <a:rPr sz="1800" spc="-5" dirty="0">
                <a:latin typeface="宋体" pitchFamily="2" charset="-122"/>
                <a:cs typeface="宋体" pitchFamily="2" charset="-122"/>
              </a:rPr>
              <a:t>网址：</a:t>
            </a:r>
            <a:r>
              <a:rPr sz="1800" spc="-10" dirty="0">
                <a:latin typeface="Century" panose="02040604050505020304"/>
                <a:cs typeface="Century" panose="02040604050505020304"/>
              </a:rPr>
              <a:t>https://sticapply.sz.gov.cn/</a:t>
            </a:r>
            <a:r>
              <a:rPr sz="1800" spc="-10" dirty="0">
                <a:latin typeface="宋体" pitchFamily="2" charset="-122"/>
                <a:cs typeface="宋体" pitchFamily="2" charset="-122"/>
              </a:rPr>
              <a:t>），</a:t>
            </a:r>
            <a:r>
              <a:rPr sz="1800" dirty="0">
                <a:latin typeface="宋体" pitchFamily="2" charset="-122"/>
                <a:cs typeface="宋体" pitchFamily="2" charset="-122"/>
              </a:rPr>
              <a:t>进入</a:t>
            </a:r>
            <a:r>
              <a:rPr sz="1800" spc="-10" dirty="0">
                <a:latin typeface="Century" panose="02040604050505020304"/>
                <a:cs typeface="Century" panose="02040604050505020304"/>
              </a:rPr>
              <a:t>“</a:t>
            </a:r>
            <a:r>
              <a:rPr sz="1800" dirty="0">
                <a:latin typeface="宋体" pitchFamily="2" charset="-122"/>
                <a:cs typeface="宋体" pitchFamily="2" charset="-122"/>
              </a:rPr>
              <a:t>网上申报</a:t>
            </a:r>
            <a:r>
              <a:rPr sz="1800" spc="-50" dirty="0">
                <a:latin typeface="Century" panose="02040604050505020304"/>
                <a:cs typeface="Century" panose="02040604050505020304"/>
              </a:rPr>
              <a:t>”</a:t>
            </a:r>
            <a:endParaRPr sz="1800">
              <a:latin typeface="Century" panose="02040604050505020304"/>
              <a:cs typeface="Century" panose="02040604050505020304"/>
            </a:endParaRPr>
          </a:p>
        </p:txBody>
      </p:sp>
      <p:sp>
        <p:nvSpPr>
          <p:cNvPr id="5" name="object 5"/>
          <p:cNvSpPr txBox="true">
            <a:spLocks noGrp="true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fld id="{81D60167-4931-47E6-BA6A-407CBD079E47}" type="slidenum">
              <a:rPr spc="-25" dirty="0"/>
            </a:fld>
            <a:endParaRPr spc="-25" dirty="0"/>
          </a:p>
        </p:txBody>
      </p:sp>
      <p:pic>
        <p:nvPicPr>
          <p:cNvPr id="1073742850" name="图片 1073742849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1828800" y="1828800"/>
            <a:ext cx="8082915" cy="42367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1219200" y="1371600"/>
            <a:ext cx="9960610" cy="5022850"/>
          </a:xfrm>
          <a:prstGeom prst="rect">
            <a:avLst/>
          </a:prstGeom>
        </p:spPr>
      </p:pic>
      <p:sp>
        <p:nvSpPr>
          <p:cNvPr id="2" name="object 2"/>
          <p:cNvSpPr txBox="true">
            <a:spLocks noGrp="true"/>
          </p:cNvSpPr>
          <p:nvPr>
            <p:ph type="title"/>
          </p:nvPr>
        </p:nvSpPr>
        <p:spPr>
          <a:xfrm>
            <a:off x="916939" y="513715"/>
            <a:ext cx="185420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b="1" spc="-10" dirty="0">
                <a:latin typeface="+mj-ea"/>
              </a:rPr>
              <a:t>项目信息</a:t>
            </a:r>
            <a:endParaRPr lang="zh-CN" b="1" spc="-10" dirty="0">
              <a:latin typeface="+mj-ea"/>
            </a:endParaRPr>
          </a:p>
        </p:txBody>
      </p:sp>
      <p:sp>
        <p:nvSpPr>
          <p:cNvPr id="5" name="object 5"/>
          <p:cNvSpPr txBox="true">
            <a:spLocks noGrp="true"/>
          </p:cNvSpPr>
          <p:nvPr>
            <p:ph type="sldNum" sz="quarter" idx="7"/>
          </p:nvPr>
        </p:nvSpPr>
        <p:spPr>
          <a:xfrm>
            <a:off x="11887200" y="6477101"/>
            <a:ext cx="233045" cy="241934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fld id="{81D60167-4931-47E6-BA6A-407CBD079E47}" type="slidenum">
              <a:rPr spc="-25" dirty="0"/>
            </a:fld>
            <a:endParaRPr spc="-25" dirty="0"/>
          </a:p>
        </p:txBody>
      </p:sp>
      <p:sp>
        <p:nvSpPr>
          <p:cNvPr id="4" name="圆角矩形 3"/>
          <p:cNvSpPr/>
          <p:nvPr/>
        </p:nvSpPr>
        <p:spPr>
          <a:xfrm>
            <a:off x="2895600" y="1447800"/>
            <a:ext cx="914400" cy="4572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5029200" y="787400"/>
            <a:ext cx="3015615" cy="6604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just"/>
            <a:r>
              <a:rPr lang="zh-CN" altLang="en-US"/>
              <a:t>填写完毕点击保存数据</a:t>
            </a:r>
            <a:endParaRPr lang="zh-CN" altLang="en-US"/>
          </a:p>
        </p:txBody>
      </p:sp>
      <p:cxnSp>
        <p:nvCxnSpPr>
          <p:cNvPr id="8" name="直接箭头连接符 7"/>
          <p:cNvCxnSpPr>
            <a:stCxn id="4" idx="3"/>
            <a:endCxn id="7" idx="1"/>
          </p:cNvCxnSpPr>
          <p:nvPr/>
        </p:nvCxnSpPr>
        <p:spPr>
          <a:xfrm flipV="true">
            <a:off x="3810000" y="1117600"/>
            <a:ext cx="1219200" cy="558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1981200" y="4953000"/>
            <a:ext cx="990600" cy="3048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true"/>
          <p:nvPr>
            <p:custDataLst>
              <p:tags r:id="rId2"/>
            </p:custDataLst>
          </p:nvPr>
        </p:nvSpPr>
        <p:spPr>
          <a:xfrm>
            <a:off x="3124200" y="4876800"/>
            <a:ext cx="16376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202</a:t>
            </a:r>
            <a:r>
              <a:rPr lang="en-US" altLang="en-US" b="1">
                <a:solidFill>
                  <a:srgbClr val="FF0000"/>
                </a:solidFill>
              </a:rPr>
              <a:t>6</a:t>
            </a:r>
            <a:r>
              <a:rPr lang="zh-CN" altLang="en-US" b="1">
                <a:solidFill>
                  <a:srgbClr val="FF0000"/>
                </a:solidFill>
              </a:rPr>
              <a:t>年</a:t>
            </a:r>
            <a:r>
              <a:rPr lang="en-US" altLang="en-US" b="1">
                <a:solidFill>
                  <a:srgbClr val="FF0000"/>
                </a:solidFill>
              </a:rPr>
              <a:t>12</a:t>
            </a:r>
            <a:r>
              <a:rPr lang="zh-CN" altLang="en-US" b="1">
                <a:solidFill>
                  <a:srgbClr val="FF0000"/>
                </a:solidFill>
              </a:rPr>
              <a:t>月</a:t>
            </a:r>
            <a:r>
              <a:rPr lang="en-US" altLang="zh-CN" b="1">
                <a:solidFill>
                  <a:srgbClr val="FF0000"/>
                </a:solidFill>
              </a:rPr>
              <a:t>1</a:t>
            </a:r>
            <a:r>
              <a:rPr lang="zh-CN" altLang="en-US" b="1">
                <a:solidFill>
                  <a:srgbClr val="FF0000"/>
                </a:solidFill>
              </a:rPr>
              <a:t>日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true"/>
          <p:nvPr>
            <p:custDataLst>
              <p:tags r:id="rId3"/>
            </p:custDataLst>
          </p:nvPr>
        </p:nvSpPr>
        <p:spPr>
          <a:xfrm>
            <a:off x="4876800" y="4876800"/>
            <a:ext cx="18573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202</a:t>
            </a:r>
            <a:r>
              <a:rPr lang="en-US" altLang="en-US" b="1">
                <a:solidFill>
                  <a:srgbClr val="FF0000"/>
                </a:solidFill>
              </a:rPr>
              <a:t>9</a:t>
            </a:r>
            <a:r>
              <a:rPr lang="zh-CN" altLang="en-US" b="1">
                <a:solidFill>
                  <a:srgbClr val="FF0000"/>
                </a:solidFill>
              </a:rPr>
              <a:t>年</a:t>
            </a:r>
            <a:r>
              <a:rPr lang="en-US" altLang="en-US" b="1">
                <a:solidFill>
                  <a:srgbClr val="FF0000"/>
                </a:solidFill>
              </a:rPr>
              <a:t>11</a:t>
            </a:r>
            <a:r>
              <a:rPr lang="zh-CN" altLang="en-US" b="1">
                <a:solidFill>
                  <a:srgbClr val="FF0000"/>
                </a:solidFill>
              </a:rPr>
              <a:t>月</a:t>
            </a:r>
            <a:r>
              <a:rPr lang="en-US" altLang="zh-CN" b="1">
                <a:solidFill>
                  <a:srgbClr val="FF0000"/>
                </a:solidFill>
              </a:rPr>
              <a:t>30</a:t>
            </a:r>
            <a:r>
              <a:rPr lang="zh-CN" altLang="en-US" b="1">
                <a:solidFill>
                  <a:srgbClr val="FF0000"/>
                </a:solidFill>
              </a:rPr>
              <a:t>日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6" name="圆角矩形 15"/>
          <p:cNvSpPr/>
          <p:nvPr>
            <p:custDataLst>
              <p:tags r:id="rId4"/>
            </p:custDataLst>
          </p:nvPr>
        </p:nvSpPr>
        <p:spPr>
          <a:xfrm>
            <a:off x="3200400" y="2743200"/>
            <a:ext cx="2514600" cy="3810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true"/>
          <p:nvPr>
            <p:custDataLst>
              <p:tags r:id="rId5"/>
            </p:custDataLst>
          </p:nvPr>
        </p:nvSpPr>
        <p:spPr>
          <a:xfrm>
            <a:off x="5589270" y="5967095"/>
            <a:ext cx="48101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基础研究类（原学科类）</a:t>
            </a:r>
            <a:r>
              <a:rPr lang="en-US" altLang="zh-CN" b="1">
                <a:solidFill>
                  <a:srgbClr val="FF0000"/>
                </a:solidFill>
              </a:rPr>
              <a:t>200</a:t>
            </a:r>
            <a:r>
              <a:rPr lang="zh-CN" altLang="en-US" b="1">
                <a:solidFill>
                  <a:srgbClr val="FF0000"/>
                </a:solidFill>
              </a:rPr>
              <a:t>万元，技术攻关类（原企业类）</a:t>
            </a:r>
            <a:r>
              <a:rPr lang="en-US" altLang="zh-CN" b="1">
                <a:solidFill>
                  <a:srgbClr val="FF0000"/>
                </a:solidFill>
              </a:rPr>
              <a:t>100</a:t>
            </a:r>
            <a:r>
              <a:rPr lang="zh-CN" altLang="en-US" b="1">
                <a:solidFill>
                  <a:srgbClr val="FF0000"/>
                </a:solidFill>
              </a:rPr>
              <a:t>万元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true"/>
          <p:nvPr>
            <p:custDataLst>
              <p:tags r:id="rId6"/>
            </p:custDataLst>
          </p:nvPr>
        </p:nvSpPr>
        <p:spPr>
          <a:xfrm>
            <a:off x="8004810" y="2727325"/>
            <a:ext cx="29679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请填写省重任务书项目编号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2605405" y="1524000"/>
            <a:ext cx="8475345" cy="4828540"/>
          </a:xfrm>
          <a:prstGeom prst="rect">
            <a:avLst/>
          </a:prstGeom>
        </p:spPr>
      </p:pic>
      <p:sp>
        <p:nvSpPr>
          <p:cNvPr id="2" name="object 2"/>
          <p:cNvSpPr txBox="true">
            <a:spLocks noGrp="true"/>
          </p:cNvSpPr>
          <p:nvPr>
            <p:ph type="title"/>
          </p:nvPr>
        </p:nvSpPr>
        <p:spPr>
          <a:xfrm>
            <a:off x="916939" y="513715"/>
            <a:ext cx="185420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/>
              <a:t>项目</a:t>
            </a:r>
            <a:r>
              <a:rPr lang="zh-CN" b="1" spc="-10" dirty="0"/>
              <a:t>信息</a:t>
            </a:r>
            <a:endParaRPr lang="zh-CN" b="1" spc="-10" dirty="0"/>
          </a:p>
        </p:txBody>
      </p:sp>
      <p:sp>
        <p:nvSpPr>
          <p:cNvPr id="5" name="object 5"/>
          <p:cNvSpPr txBox="true">
            <a:spLocks noGrp="true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fld id="{81D60167-4931-47E6-BA6A-407CBD079E47}" type="slidenum">
              <a:rPr spc="-25" dirty="0"/>
            </a:fld>
            <a:endParaRPr spc="-25" dirty="0"/>
          </a:p>
        </p:txBody>
      </p:sp>
      <p:sp>
        <p:nvSpPr>
          <p:cNvPr id="8" name="圆角矩形 7"/>
          <p:cNvSpPr/>
          <p:nvPr/>
        </p:nvSpPr>
        <p:spPr>
          <a:xfrm>
            <a:off x="5895340" y="1450340"/>
            <a:ext cx="1807845" cy="382905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9" name="直接箭头连接符 8"/>
          <p:cNvCxnSpPr>
            <a:stCxn id="8" idx="2"/>
            <a:endCxn id="10" idx="3"/>
          </p:cNvCxnSpPr>
          <p:nvPr/>
        </p:nvCxnSpPr>
        <p:spPr>
          <a:xfrm flipH="true">
            <a:off x="2538095" y="1833245"/>
            <a:ext cx="4261485" cy="211264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28600" y="3505200"/>
            <a:ext cx="2352675" cy="1346835"/>
            <a:chOff x="360" y="5520"/>
            <a:chExt cx="3705" cy="2121"/>
          </a:xfrm>
        </p:grpSpPr>
        <p:sp>
          <p:nvSpPr>
            <p:cNvPr id="10" name="圆角矩形 9"/>
            <p:cNvSpPr/>
            <p:nvPr/>
          </p:nvSpPr>
          <p:spPr>
            <a:xfrm>
              <a:off x="409" y="5520"/>
              <a:ext cx="3588" cy="1388"/>
            </a:xfrm>
            <a:prstGeom prst="round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true"/>
            <p:nvPr/>
          </p:nvSpPr>
          <p:spPr>
            <a:xfrm>
              <a:off x="360" y="5760"/>
              <a:ext cx="3705" cy="188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just"/>
              <a:r>
                <a:rPr lang="zh-CN" altLang="en-US"/>
                <a:t>请参照省任务书人员情况填写</a:t>
              </a:r>
              <a:endParaRPr lang="zh-CN" altLang="en-US"/>
            </a:p>
          </p:txBody>
        </p:sp>
      </p:grpSp>
      <p:sp>
        <p:nvSpPr>
          <p:cNvPr id="12" name="圆角矩形 11"/>
          <p:cNvSpPr/>
          <p:nvPr/>
        </p:nvSpPr>
        <p:spPr>
          <a:xfrm>
            <a:off x="6096000" y="3352800"/>
            <a:ext cx="1600200" cy="3048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>
            <a:stCxn id="12" idx="1"/>
            <a:endCxn id="10" idx="3"/>
          </p:cNvCxnSpPr>
          <p:nvPr/>
        </p:nvCxnSpPr>
        <p:spPr>
          <a:xfrm flipH="true">
            <a:off x="2538095" y="3505200"/>
            <a:ext cx="3557905" cy="4406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990599" y="914400"/>
            <a:ext cx="1854200" cy="368935"/>
          </a:xfrm>
        </p:spPr>
        <p:txBody>
          <a:bodyPr/>
          <a:p>
            <a:r>
              <a:rPr lang="zh-CN" altLang="en-US" b="1"/>
              <a:t>项目信息</a:t>
            </a:r>
            <a:endParaRPr lang="zh-CN" altLang="en-US" b="1"/>
          </a:p>
        </p:txBody>
      </p:sp>
      <p:pic>
        <p:nvPicPr>
          <p:cNvPr id="4" name="图片 3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1996440" y="1577340"/>
            <a:ext cx="7998460" cy="3940810"/>
          </a:xfrm>
          <a:prstGeom prst="rect">
            <a:avLst/>
          </a:prstGeom>
        </p:spPr>
      </p:pic>
      <p:sp>
        <p:nvSpPr>
          <p:cNvPr id="5" name="文本框 4"/>
          <p:cNvSpPr txBox="true"/>
          <p:nvPr/>
        </p:nvSpPr>
        <p:spPr>
          <a:xfrm>
            <a:off x="4648200" y="3276600"/>
            <a:ext cx="3297555" cy="12115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indent="0" algn="just" eaLnBrk="1" fontAlgn="auto" latinLnBrk="0" hangingPunct="1">
              <a:lnSpc>
                <a:spcPts val="2800"/>
              </a:lnSpc>
            </a:pPr>
            <a:r>
              <a:rPr lang="zh-CN" altLang="en-US" b="1">
                <a:solidFill>
                  <a:srgbClr val="FF0000"/>
                </a:solidFill>
              </a:rPr>
              <a:t>本项目参照省任务书指标填报，不另行要求单独增设深圳市地方指标。</a:t>
            </a:r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2438400" y="1447800"/>
            <a:ext cx="8700135" cy="3513455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6092190" y="1752600"/>
            <a:ext cx="529590" cy="4572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true"/>
          <p:nvPr/>
        </p:nvSpPr>
        <p:spPr>
          <a:xfrm>
            <a:off x="7586345" y="609600"/>
            <a:ext cx="25279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点击新增按钮添加数据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7614920" y="455930"/>
            <a:ext cx="2511425" cy="62484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1" name="直接箭头连接符 10"/>
          <p:cNvCxnSpPr>
            <a:stCxn id="8" idx="0"/>
            <a:endCxn id="10" idx="1"/>
          </p:cNvCxnSpPr>
          <p:nvPr/>
        </p:nvCxnSpPr>
        <p:spPr>
          <a:xfrm flipV="true">
            <a:off x="6356985" y="768350"/>
            <a:ext cx="1257935" cy="9842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3733800" y="2514600"/>
            <a:ext cx="1371600" cy="4572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true"/>
          <p:nvPr/>
        </p:nvSpPr>
        <p:spPr>
          <a:xfrm>
            <a:off x="228600" y="2362200"/>
            <a:ext cx="19919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zh-CN" altLang="en-US">
                <a:solidFill>
                  <a:srgbClr val="FF0000"/>
                </a:solidFill>
              </a:rPr>
              <a:t>以</a:t>
            </a:r>
            <a:r>
              <a:rPr lang="en-US" altLang="zh-CN">
                <a:solidFill>
                  <a:srgbClr val="FF0000"/>
                </a:solidFill>
              </a:rPr>
              <a:t>1</a:t>
            </a:r>
            <a:r>
              <a:rPr lang="zh-CN" altLang="en-US">
                <a:solidFill>
                  <a:srgbClr val="FF0000"/>
                </a:solidFill>
              </a:rPr>
              <a:t>年为单位填写，从</a:t>
            </a:r>
            <a:r>
              <a:rPr lang="en-US" altLang="zh-CN">
                <a:solidFill>
                  <a:srgbClr val="FF0000"/>
                </a:solidFill>
              </a:rPr>
              <a:t>202</a:t>
            </a:r>
            <a:r>
              <a:rPr lang="en-US" altLang="en-US">
                <a:solidFill>
                  <a:srgbClr val="FF0000"/>
                </a:solidFill>
              </a:rPr>
              <a:t>6</a:t>
            </a:r>
            <a:r>
              <a:rPr lang="zh-CN" altLang="en-US">
                <a:solidFill>
                  <a:srgbClr val="FF0000"/>
                </a:solidFill>
              </a:rPr>
              <a:t>年</a:t>
            </a:r>
            <a:r>
              <a:rPr lang="en-US" altLang="en-US">
                <a:solidFill>
                  <a:srgbClr val="FF0000"/>
                </a:solidFill>
              </a:rPr>
              <a:t>12</a:t>
            </a:r>
            <a:r>
              <a:rPr lang="zh-CN" altLang="en-US">
                <a:solidFill>
                  <a:srgbClr val="FF0000"/>
                </a:solidFill>
              </a:rPr>
              <a:t>月</a:t>
            </a:r>
            <a:r>
              <a:rPr lang="en-US" altLang="zh-CN">
                <a:solidFill>
                  <a:srgbClr val="FF0000"/>
                </a:solidFill>
              </a:rPr>
              <a:t>1</a:t>
            </a:r>
            <a:r>
              <a:rPr lang="zh-CN" altLang="en-US">
                <a:solidFill>
                  <a:srgbClr val="FF0000"/>
                </a:solidFill>
              </a:rPr>
              <a:t>日开始至</a:t>
            </a:r>
            <a:r>
              <a:rPr lang="en-US" altLang="zh-CN">
                <a:solidFill>
                  <a:srgbClr val="FF0000"/>
                </a:solidFill>
              </a:rPr>
              <a:t>202</a:t>
            </a:r>
            <a:r>
              <a:rPr lang="en-US" altLang="en-US">
                <a:solidFill>
                  <a:srgbClr val="FF0000"/>
                </a:solidFill>
              </a:rPr>
              <a:t>9</a:t>
            </a:r>
            <a:r>
              <a:rPr lang="zh-CN" altLang="en-US">
                <a:solidFill>
                  <a:srgbClr val="FF0000"/>
                </a:solidFill>
              </a:rPr>
              <a:t>年</a:t>
            </a:r>
            <a:r>
              <a:rPr lang="en-US" altLang="en-US">
                <a:solidFill>
                  <a:srgbClr val="FF0000"/>
                </a:solidFill>
              </a:rPr>
              <a:t>11</a:t>
            </a:r>
            <a:r>
              <a:rPr lang="zh-CN" altLang="en-US">
                <a:solidFill>
                  <a:srgbClr val="FF0000"/>
                </a:solidFill>
              </a:rPr>
              <a:t>月</a:t>
            </a:r>
            <a:r>
              <a:rPr lang="en-US" altLang="zh-CN">
                <a:solidFill>
                  <a:srgbClr val="FF0000"/>
                </a:solidFill>
              </a:rPr>
              <a:t>30</a:t>
            </a:r>
            <a:r>
              <a:rPr lang="zh-CN" altLang="en-US">
                <a:solidFill>
                  <a:srgbClr val="FF0000"/>
                </a:solidFill>
              </a:rPr>
              <a:t>日止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228600" y="2286000"/>
            <a:ext cx="2057400" cy="13716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6" name="直接箭头连接符 15"/>
          <p:cNvCxnSpPr>
            <a:stCxn id="12" idx="1"/>
            <a:endCxn id="15" idx="3"/>
          </p:cNvCxnSpPr>
          <p:nvPr/>
        </p:nvCxnSpPr>
        <p:spPr>
          <a:xfrm flipH="true">
            <a:off x="2286000" y="2743200"/>
            <a:ext cx="14478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圆角矩形 17"/>
          <p:cNvSpPr/>
          <p:nvPr/>
        </p:nvSpPr>
        <p:spPr>
          <a:xfrm>
            <a:off x="3733800" y="5328285"/>
            <a:ext cx="2590800" cy="10668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true"/>
          <p:nvPr/>
        </p:nvSpPr>
        <p:spPr>
          <a:xfrm>
            <a:off x="3810000" y="5404485"/>
            <a:ext cx="2385695" cy="8420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/>
            <a:r>
              <a:rPr lang="zh-CN" altLang="en-US">
                <a:solidFill>
                  <a:srgbClr val="FF0000"/>
                </a:solidFill>
              </a:rPr>
              <a:t>如省任务书中有合作单位，请点击新增按钮后填写相关信息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2362200" y="3810000"/>
            <a:ext cx="457200" cy="4572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1" name="直接箭头连接符 20"/>
          <p:cNvCxnSpPr>
            <a:stCxn id="20" idx="2"/>
          </p:cNvCxnSpPr>
          <p:nvPr/>
        </p:nvCxnSpPr>
        <p:spPr>
          <a:xfrm>
            <a:off x="2590800" y="4267200"/>
            <a:ext cx="1143000" cy="1600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/>
        </p:nvSpPr>
        <p:spPr>
          <a:xfrm>
            <a:off x="5943600" y="2362200"/>
            <a:ext cx="5105400" cy="6096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true"/>
          <p:nvPr/>
        </p:nvSpPr>
        <p:spPr>
          <a:xfrm>
            <a:off x="8045450" y="5254625"/>
            <a:ext cx="343471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zh-CN" altLang="en-US">
                <a:solidFill>
                  <a:srgbClr val="FF0000"/>
                </a:solidFill>
              </a:rPr>
              <a:t>年度研究计划参照省任务书计划填报，不另行要求单独增设深圳市地方指标，财政资金按照本次申请市财政资金计划填写（</a:t>
            </a:r>
            <a:r>
              <a:rPr lang="en-US" altLang="zh-CN">
                <a:solidFill>
                  <a:srgbClr val="FF0000"/>
                </a:solidFill>
              </a:rPr>
              <a:t>200</a:t>
            </a:r>
            <a:r>
              <a:rPr lang="zh-CN" altLang="en-US">
                <a:solidFill>
                  <a:srgbClr val="FF0000"/>
                </a:solidFill>
              </a:rPr>
              <a:t>万或</a:t>
            </a:r>
            <a:r>
              <a:rPr lang="en-US" altLang="zh-CN">
                <a:solidFill>
                  <a:srgbClr val="FF0000"/>
                </a:solidFill>
              </a:rPr>
              <a:t>100</a:t>
            </a:r>
            <a:r>
              <a:rPr lang="zh-CN" altLang="en-US">
                <a:solidFill>
                  <a:srgbClr val="FF0000"/>
                </a:solidFill>
              </a:rPr>
              <a:t>万）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7970520" y="5219065"/>
            <a:ext cx="3535680" cy="1486535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5" name="直接箭头连接符 24"/>
          <p:cNvCxnSpPr>
            <a:stCxn id="22" idx="2"/>
            <a:endCxn id="24" idx="0"/>
          </p:cNvCxnSpPr>
          <p:nvPr/>
        </p:nvCxnSpPr>
        <p:spPr>
          <a:xfrm>
            <a:off x="8496300" y="2971800"/>
            <a:ext cx="1242060" cy="22472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2133600" y="1219200"/>
            <a:ext cx="9311005" cy="1859280"/>
          </a:xfrm>
          <a:prstGeom prst="rect">
            <a:avLst/>
          </a:prstGeom>
        </p:spPr>
      </p:pic>
      <p:sp>
        <p:nvSpPr>
          <p:cNvPr id="2" name="object 2"/>
          <p:cNvSpPr txBox="true">
            <a:spLocks noGrp="true"/>
          </p:cNvSpPr>
          <p:nvPr>
            <p:ph type="title"/>
          </p:nvPr>
        </p:nvSpPr>
        <p:spPr>
          <a:xfrm>
            <a:off x="916940" y="513715"/>
            <a:ext cx="2281555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b="1" spc="-10" dirty="0">
                <a:latin typeface="+mj-ea"/>
              </a:rPr>
              <a:t>实验室固定</a:t>
            </a:r>
            <a:r>
              <a:rPr b="1" spc="-10" dirty="0">
                <a:latin typeface="+mj-ea"/>
              </a:rPr>
              <a:t>成员</a:t>
            </a:r>
            <a:endParaRPr b="1" spc="-10" dirty="0">
              <a:latin typeface="+mj-ea"/>
            </a:endParaRPr>
          </a:p>
        </p:txBody>
      </p:sp>
      <p:sp>
        <p:nvSpPr>
          <p:cNvPr id="6" name="object 6"/>
          <p:cNvSpPr txBox="true">
            <a:spLocks noGrp="true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fld id="{81D60167-4931-47E6-BA6A-407CBD079E47}" type="slidenum">
              <a:rPr spc="-25" dirty="0"/>
            </a:fld>
            <a:endParaRPr spc="-25" dirty="0"/>
          </a:p>
        </p:txBody>
      </p:sp>
      <p:sp>
        <p:nvSpPr>
          <p:cNvPr id="12" name="圆角矩形 11"/>
          <p:cNvSpPr/>
          <p:nvPr/>
        </p:nvSpPr>
        <p:spPr>
          <a:xfrm>
            <a:off x="2133600" y="1524000"/>
            <a:ext cx="457200" cy="3048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>
            <a:stCxn id="12" idx="2"/>
            <a:endCxn id="14" idx="0"/>
          </p:cNvCxnSpPr>
          <p:nvPr/>
        </p:nvCxnSpPr>
        <p:spPr>
          <a:xfrm>
            <a:off x="2362200" y="1828800"/>
            <a:ext cx="1303655" cy="1524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" name="圆角矩形 13"/>
          <p:cNvSpPr/>
          <p:nvPr/>
        </p:nvSpPr>
        <p:spPr>
          <a:xfrm>
            <a:off x="2241550" y="3352800"/>
            <a:ext cx="2847975" cy="1157605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true"/>
          <p:nvPr/>
        </p:nvSpPr>
        <p:spPr>
          <a:xfrm>
            <a:off x="2260600" y="3453130"/>
            <a:ext cx="26352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zh-CN" altLang="en-US">
                <a:latin typeface="+mn-ea"/>
                <a:ea typeface="+mn-ea"/>
              </a:rPr>
              <a:t>点击新增按钮，填报实验室成员信息，请与省任务书中成员保持一致。</a:t>
            </a:r>
            <a:endParaRPr lang="zh-CN" altLang="en-US">
              <a:latin typeface="+mn-ea"/>
              <a:ea typeface="+mn-ea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5257800" y="2438400"/>
            <a:ext cx="866775" cy="38227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6172200" y="3926840"/>
            <a:ext cx="4149090" cy="77089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true"/>
          <p:nvPr/>
        </p:nvSpPr>
        <p:spPr>
          <a:xfrm>
            <a:off x="6248400" y="4038600"/>
            <a:ext cx="3914140" cy="927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/>
            <a:r>
              <a:rPr lang="zh-CN" altLang="en-US"/>
              <a:t>学历与二、项目基本情况中上级项目参与人员情况人员数匹配。</a:t>
            </a:r>
            <a:endParaRPr lang="zh-CN" altLang="en-US"/>
          </a:p>
        </p:txBody>
      </p:sp>
      <p:cxnSp>
        <p:nvCxnSpPr>
          <p:cNvPr id="16" name="直接箭头连接符 15"/>
          <p:cNvCxnSpPr>
            <a:stCxn id="3" idx="3"/>
            <a:endCxn id="4" idx="0"/>
          </p:cNvCxnSpPr>
          <p:nvPr/>
        </p:nvCxnSpPr>
        <p:spPr>
          <a:xfrm>
            <a:off x="6124575" y="2629535"/>
            <a:ext cx="2122170" cy="12973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0" y="762000"/>
            <a:ext cx="7938770" cy="5831840"/>
          </a:xfrm>
          <a:prstGeom prst="rect">
            <a:avLst/>
          </a:prstGeom>
        </p:spPr>
      </p:pic>
      <p:sp>
        <p:nvSpPr>
          <p:cNvPr id="5" name="object 5"/>
          <p:cNvSpPr txBox="true">
            <a:spLocks noGrp="true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fld id="{81D60167-4931-47E6-BA6A-407CBD079E47}" type="slidenum">
              <a:rPr spc="-25" dirty="0"/>
            </a:fld>
            <a:endParaRPr spc="-25" dirty="0"/>
          </a:p>
        </p:txBody>
      </p:sp>
      <p:sp>
        <p:nvSpPr>
          <p:cNvPr id="7" name="圆角矩形 6"/>
          <p:cNvSpPr/>
          <p:nvPr/>
        </p:nvSpPr>
        <p:spPr>
          <a:xfrm>
            <a:off x="5334000" y="2280285"/>
            <a:ext cx="4519295" cy="2748915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just"/>
            <a:r>
              <a:rPr lang="zh-CN" altLang="en-US" sz="2800">
                <a:solidFill>
                  <a:srgbClr val="FF0000"/>
                </a:solidFill>
                <a:latin typeface="+mn-ea"/>
                <a:cs typeface="+mn-ea"/>
              </a:rPr>
              <a:t>本项目参照省任务书指标填报，不另行要求单独增设深圳市地方指标</a:t>
            </a:r>
            <a:r>
              <a:rPr lang="zh-CN" altLang="en-US" sz="3200">
                <a:solidFill>
                  <a:srgbClr val="FF0000"/>
                </a:solidFill>
                <a:latin typeface="+mn-ea"/>
                <a:cs typeface="+mn-ea"/>
              </a:rPr>
              <a:t>。</a:t>
            </a:r>
            <a:endParaRPr lang="zh-CN" altLang="en-US" sz="3200">
              <a:solidFill>
                <a:srgbClr val="FF0000"/>
              </a:solidFill>
              <a:latin typeface="+mn-ea"/>
              <a:cs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true">
            <a:spLocks noGrp="true"/>
          </p:cNvSpPr>
          <p:nvPr>
            <p:ph type="ctrTitle"/>
          </p:nvPr>
        </p:nvSpPr>
        <p:spPr>
          <a:xfrm>
            <a:off x="914400" y="457200"/>
            <a:ext cx="3322955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b="1" spc="-10" dirty="0"/>
              <a:t>项目经费使用情况</a:t>
            </a:r>
            <a:endParaRPr lang="zh-CN" b="1" spc="-10" dirty="0"/>
          </a:p>
        </p:txBody>
      </p:sp>
      <p:sp>
        <p:nvSpPr>
          <p:cNvPr id="5" name="object 5"/>
          <p:cNvSpPr txBox="true">
            <a:spLocks noGrp="true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fld id="{81D60167-4931-47E6-BA6A-407CBD079E47}" type="slidenum">
              <a:rPr spc="-25" dirty="0"/>
            </a:fld>
            <a:endParaRPr spc="-25" dirty="0"/>
          </a:p>
        </p:txBody>
      </p:sp>
      <p:pic>
        <p:nvPicPr>
          <p:cNvPr id="3" name="图片 2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00" y="990600"/>
            <a:ext cx="8731885" cy="52451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1905000" y="4648200"/>
            <a:ext cx="8686800" cy="16002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1981200" y="2286000"/>
            <a:ext cx="7917815" cy="194119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5486400" y="3048000"/>
            <a:ext cx="457200" cy="3048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true"/>
          <p:nvPr/>
        </p:nvSpPr>
        <p:spPr>
          <a:xfrm>
            <a:off x="6368415" y="1457960"/>
            <a:ext cx="23183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点击新增按钮填报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347460" y="1396365"/>
            <a:ext cx="2415540" cy="508635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8" name="直接箭头连接符 7"/>
          <p:cNvCxnSpPr>
            <a:stCxn id="5" idx="0"/>
            <a:endCxn id="7" idx="2"/>
          </p:cNvCxnSpPr>
          <p:nvPr/>
        </p:nvCxnSpPr>
        <p:spPr>
          <a:xfrm flipV="true">
            <a:off x="5715000" y="1905000"/>
            <a:ext cx="1840230" cy="1143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>
          <a:xfrm>
            <a:off x="8686800" y="3657600"/>
            <a:ext cx="1066800" cy="3810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true"/>
          <p:nvPr/>
        </p:nvSpPr>
        <p:spPr>
          <a:xfrm>
            <a:off x="8001000" y="4675505"/>
            <a:ext cx="22885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根据银行回单时间填写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8001000" y="4572000"/>
            <a:ext cx="2362200" cy="8382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2" name="直接箭头连接符 11"/>
          <p:cNvCxnSpPr>
            <a:stCxn id="9" idx="2"/>
            <a:endCxn id="11" idx="0"/>
          </p:cNvCxnSpPr>
          <p:nvPr/>
        </p:nvCxnSpPr>
        <p:spPr>
          <a:xfrm flipH="true">
            <a:off x="9182100" y="4038600"/>
            <a:ext cx="381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true">
            <a:spLocks noGrp="true"/>
          </p:cNvSpPr>
          <p:nvPr>
            <p:ph type="title"/>
          </p:nvPr>
        </p:nvSpPr>
        <p:spPr>
          <a:xfrm>
            <a:off x="916939" y="513715"/>
            <a:ext cx="276860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zh-CN" b="1" spc="-10" dirty="0"/>
              <a:t>项目材料</a:t>
            </a:r>
            <a:endParaRPr lang="zh-CN" b="1" spc="-10" dirty="0"/>
          </a:p>
        </p:txBody>
      </p:sp>
      <p:sp>
        <p:nvSpPr>
          <p:cNvPr id="6" name="object 6"/>
          <p:cNvSpPr txBox="true"/>
          <p:nvPr>
            <p:custDataLst>
              <p:tags r:id="rId1"/>
            </p:custDataLst>
          </p:nvPr>
        </p:nvSpPr>
        <p:spPr>
          <a:xfrm>
            <a:off x="1149985" y="3410585"/>
            <a:ext cx="1784350" cy="257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spc="-25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202</a:t>
            </a:r>
            <a:r>
              <a:rPr lang="en-US" altLang="en-US" sz="1600" b="0" spc="-25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5</a:t>
            </a:r>
            <a:r>
              <a:rPr sz="1600" b="0" spc="-20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年度纳税证明</a:t>
            </a:r>
            <a:endParaRPr sz="1600" b="0" spc="-20" dirty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8" name="object 8"/>
          <p:cNvSpPr txBox="true">
            <a:spLocks noGrp="true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fld id="{81D60167-4931-47E6-BA6A-407CBD079E47}" type="slidenum">
              <a:rPr spc="-25" dirty="0"/>
            </a:fld>
            <a:endParaRPr spc="-25" dirty="0"/>
          </a:p>
        </p:txBody>
      </p:sp>
      <p:sp>
        <p:nvSpPr>
          <p:cNvPr id="7" name="object 7"/>
          <p:cNvSpPr txBox="true"/>
          <p:nvPr>
            <p:custDataLst>
              <p:tags r:id="rId2"/>
            </p:custDataLst>
          </p:nvPr>
        </p:nvSpPr>
        <p:spPr>
          <a:xfrm>
            <a:off x="1139190" y="4573270"/>
            <a:ext cx="1795145" cy="257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0" spc="-25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202</a:t>
            </a:r>
            <a:r>
              <a:rPr lang="en-US" altLang="en-US" sz="1600" b="0" spc="-25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5</a:t>
            </a:r>
            <a:r>
              <a:rPr sz="1600" b="0" spc="-20" dirty="0">
                <a:solidFill>
                  <a:schemeClr val="tx1"/>
                </a:solidFill>
                <a:latin typeface="+mn-ea"/>
                <a:ea typeface="+mn-ea"/>
                <a:cs typeface="+mn-ea"/>
              </a:rPr>
              <a:t>年度审计报告</a:t>
            </a:r>
            <a:endParaRPr sz="1600" b="0" spc="-20" dirty="0">
              <a:solidFill>
                <a:schemeClr val="tx1"/>
              </a:solidFill>
              <a:latin typeface="+mn-ea"/>
              <a:ea typeface="+mn-ea"/>
              <a:cs typeface="+mn-ea"/>
            </a:endParaRPr>
          </a:p>
        </p:txBody>
      </p:sp>
      <p:pic>
        <p:nvPicPr>
          <p:cNvPr id="10" name="图片 9"/>
          <p:cNvPicPr>
            <a:picLocks noChangeAspect="true"/>
          </p:cNvPicPr>
          <p:nvPr/>
        </p:nvPicPr>
        <p:blipFill>
          <a:blip r:embed="rId3"/>
          <a:srcRect t="4306" b="13886"/>
          <a:stretch>
            <a:fillRect/>
          </a:stretch>
        </p:blipFill>
        <p:spPr>
          <a:xfrm>
            <a:off x="3429000" y="1219200"/>
            <a:ext cx="7257415" cy="4343400"/>
          </a:xfrm>
          <a:prstGeom prst="rect">
            <a:avLst/>
          </a:prstGeom>
        </p:spPr>
      </p:pic>
      <p:sp>
        <p:nvSpPr>
          <p:cNvPr id="11" name="圆角矩形 10"/>
          <p:cNvSpPr/>
          <p:nvPr>
            <p:custDataLst>
              <p:tags r:id="rId4"/>
            </p:custDataLst>
          </p:nvPr>
        </p:nvSpPr>
        <p:spPr>
          <a:xfrm>
            <a:off x="3581400" y="3276600"/>
            <a:ext cx="3733800" cy="5334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>
            <p:custDataLst>
              <p:tags r:id="rId5"/>
            </p:custDataLst>
          </p:nvPr>
        </p:nvSpPr>
        <p:spPr>
          <a:xfrm>
            <a:off x="989965" y="3352800"/>
            <a:ext cx="2058035" cy="3810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>
            <p:custDataLst>
              <p:tags r:id="rId6"/>
            </p:custDataLst>
          </p:nvPr>
        </p:nvSpPr>
        <p:spPr>
          <a:xfrm>
            <a:off x="1010920" y="4434840"/>
            <a:ext cx="1873885" cy="5334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>
            <p:custDataLst>
              <p:tags r:id="rId7"/>
            </p:custDataLst>
          </p:nvPr>
        </p:nvSpPr>
        <p:spPr>
          <a:xfrm>
            <a:off x="3581400" y="4419600"/>
            <a:ext cx="4572000" cy="5334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5" name="直接箭头连接符 14"/>
          <p:cNvCxnSpPr>
            <a:stCxn id="11" idx="1"/>
            <a:endCxn id="12" idx="3"/>
          </p:cNvCxnSpPr>
          <p:nvPr>
            <p:custDataLst>
              <p:tags r:id="rId8"/>
            </p:custDataLst>
          </p:nvPr>
        </p:nvCxnSpPr>
        <p:spPr>
          <a:xfrm flipH="true">
            <a:off x="3048000" y="3543300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14" idx="1"/>
          </p:cNvCxnSpPr>
          <p:nvPr>
            <p:custDataLst>
              <p:tags r:id="rId9"/>
            </p:custDataLst>
          </p:nvPr>
        </p:nvCxnSpPr>
        <p:spPr>
          <a:xfrm flipH="true">
            <a:off x="2934335" y="4686300"/>
            <a:ext cx="64706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true"/>
          </p:cNvSpPr>
          <p:nvPr>
            <p:ph type="title"/>
          </p:nvPr>
        </p:nvSpPr>
        <p:spPr>
          <a:xfrm>
            <a:off x="749299" y="364490"/>
            <a:ext cx="1854200" cy="368935"/>
          </a:xfrm>
        </p:spPr>
        <p:txBody>
          <a:bodyPr/>
          <a:p>
            <a:r>
              <a:rPr lang="zh-CN" altLang="en-US" b="1"/>
              <a:t>项目材料</a:t>
            </a:r>
            <a:endParaRPr lang="zh-CN" altLang="en-US" b="1"/>
          </a:p>
        </p:txBody>
      </p:sp>
      <p:pic>
        <p:nvPicPr>
          <p:cNvPr id="4" name="图片 3"/>
          <p:cNvPicPr>
            <a:picLocks noChangeAspect="true"/>
          </p:cNvPicPr>
          <p:nvPr/>
        </p:nvPicPr>
        <p:blipFill>
          <a:blip r:embed="rId1"/>
          <a:stretch>
            <a:fillRect/>
          </a:stretch>
        </p:blipFill>
        <p:spPr>
          <a:xfrm>
            <a:off x="3733800" y="1295400"/>
            <a:ext cx="7715250" cy="4993005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451485" y="5608955"/>
            <a:ext cx="2753360" cy="560705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true"/>
          <p:nvPr/>
        </p:nvSpPr>
        <p:spPr>
          <a:xfrm>
            <a:off x="457835" y="5608955"/>
            <a:ext cx="2773045" cy="5626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R="5080">
              <a:lnSpc>
                <a:spcPct val="130000"/>
              </a:lnSpc>
              <a:spcBef>
                <a:spcPts val="100"/>
              </a:spcBef>
            </a:pPr>
            <a:r>
              <a:rPr kumimoji="0" lang="zh-CN" altLang="en-US" sz="1800" b="0" i="0" u="none" strike="noStrike" kern="0" cap="none" spc="0" normalizeH="0" baseline="0" noProof="1">
                <a:latin typeface="Arial" panose="02080604020202020204" pitchFamily="34" charset="0"/>
                <a:ea typeface="Arial" panose="02080604020202020204" pitchFamily="34" charset="0"/>
                <a:cs typeface="+mn-ea"/>
                <a:sym typeface="+mn-ea"/>
              </a:rPr>
              <a:t>如有其他说明可上传附件</a:t>
            </a:r>
            <a:endParaRPr kumimoji="0" lang="zh-CN" altLang="en-US" sz="1800" b="0" i="0" u="none" strike="noStrike" kern="0" cap="none" spc="0" normalizeH="0" baseline="0" noProof="1">
              <a:latin typeface="Arial" panose="02080604020202020204" pitchFamily="34" charset="0"/>
              <a:ea typeface="Arial" panose="02080604020202020204" pitchFamily="34" charset="0"/>
              <a:cs typeface="+mn-ea"/>
              <a:sym typeface="+mn-ea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886200" y="5715000"/>
            <a:ext cx="1981200" cy="5334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6" name="直接箭头连接符 5"/>
          <p:cNvCxnSpPr>
            <a:stCxn id="5" idx="1"/>
            <a:endCxn id="18" idx="3"/>
          </p:cNvCxnSpPr>
          <p:nvPr/>
        </p:nvCxnSpPr>
        <p:spPr>
          <a:xfrm flipH="true" flipV="true">
            <a:off x="3204845" y="5889625"/>
            <a:ext cx="681355" cy="920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" name="圆角矩形 13"/>
          <p:cNvSpPr/>
          <p:nvPr/>
        </p:nvSpPr>
        <p:spPr>
          <a:xfrm>
            <a:off x="289560" y="2971800"/>
            <a:ext cx="2971800" cy="95758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true"/>
          <p:nvPr/>
        </p:nvSpPr>
        <p:spPr>
          <a:xfrm>
            <a:off x="177800" y="3046730"/>
            <a:ext cx="3014345" cy="8826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149860" algn="just" rtl="0" eaLnBrk="0">
              <a:lnSpc>
                <a:spcPct val="93000"/>
              </a:lnSpc>
            </a:pPr>
            <a:r>
              <a:rPr lang="zh-CN" altLang="en-US"/>
              <a:t>通过</a:t>
            </a:r>
            <a:r>
              <a:rPr lang="en-US" altLang="zh-CN"/>
              <a:t>“</a:t>
            </a:r>
            <a:r>
              <a:rPr lang="zh-CN" altLang="en-US"/>
              <a:t>样本下载</a:t>
            </a:r>
            <a:r>
              <a:rPr lang="en-US" altLang="zh-CN"/>
              <a:t>”</a:t>
            </a:r>
            <a:r>
              <a:rPr lang="zh-CN" altLang="en-US"/>
              <a:t>下载对应模板，根据模板要求签字盖章后扫描上传</a:t>
            </a:r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3810000" y="3124200"/>
            <a:ext cx="2514600" cy="6096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8" name="直接箭头连接符 7"/>
          <p:cNvCxnSpPr>
            <a:stCxn id="7" idx="1"/>
          </p:cNvCxnSpPr>
          <p:nvPr/>
        </p:nvCxnSpPr>
        <p:spPr>
          <a:xfrm flipH="true">
            <a:off x="3276600" y="3429000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文本框 8"/>
          <p:cNvSpPr txBox="true"/>
          <p:nvPr/>
        </p:nvSpPr>
        <p:spPr>
          <a:xfrm>
            <a:off x="357505" y="2047875"/>
            <a:ext cx="299402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资金到账证明可提供银行回单</a:t>
            </a:r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381000" y="1981200"/>
            <a:ext cx="2971800" cy="7620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3810000" y="2209800"/>
            <a:ext cx="4495800" cy="6096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2" name="直接箭头连接符 11"/>
          <p:cNvCxnSpPr>
            <a:stCxn id="11" idx="1"/>
            <a:endCxn id="10" idx="3"/>
          </p:cNvCxnSpPr>
          <p:nvPr/>
        </p:nvCxnSpPr>
        <p:spPr>
          <a:xfrm flipH="true" flipV="true">
            <a:off x="3352800" y="2362200"/>
            <a:ext cx="4572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true"/>
          <p:nvPr/>
        </p:nvSpPr>
        <p:spPr>
          <a:xfrm>
            <a:off x="457835" y="1068070"/>
            <a:ext cx="2818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省重任务书书需提供签约各方已签字盖章版本</a:t>
            </a:r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457200" y="990600"/>
            <a:ext cx="2819400" cy="8382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3810000" y="1066800"/>
            <a:ext cx="2971800" cy="6858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>
            <a:stCxn id="17" idx="1"/>
            <a:endCxn id="16" idx="3"/>
          </p:cNvCxnSpPr>
          <p:nvPr/>
        </p:nvCxnSpPr>
        <p:spPr>
          <a:xfrm flipH="true">
            <a:off x="3276600" y="1409700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05.9,&quot;left&quot;:246,&quot;top&quot;:214.75,&quot;width&quot;:618}"/>
</p:tagLst>
</file>

<file path=ppt/tags/tag2.xml><?xml version="1.0" encoding="utf-8"?>
<p:tagLst xmlns:p="http://schemas.openxmlformats.org/presentationml/2006/main">
  <p:tag name="KSO_WM_DIAGRAM_VIRTUALLY_FRAME" val="{&quot;height&quot;:305.9,&quot;left&quot;:246,&quot;top&quot;:214.75,&quot;width&quot;:618}"/>
</p:tagLst>
</file>

<file path=ppt/tags/tag3.xml><?xml version="1.0" encoding="utf-8"?>
<p:tagLst xmlns:p="http://schemas.openxmlformats.org/presentationml/2006/main">
  <p:tag name="KSO_WM_DIAGRAM_VIRTUALLY_FRAME" val="{&quot;height&quot;:305.9,&quot;left&quot;:246,&quot;top&quot;:214.75,&quot;width&quot;:618}"/>
</p:tagLst>
</file>

<file path=ppt/tags/tag4.xml><?xml version="1.0" encoding="utf-8"?>
<p:tagLst xmlns:p="http://schemas.openxmlformats.org/presentationml/2006/main">
  <p:tag name="KSO_WM_DIAGRAM_VIRTUALLY_FRAME" val="{&quot;height&quot;:305.9,&quot;left&quot;:246,&quot;top&quot;:214.75,&quot;width&quot;:618}"/>
</p:tagLst>
</file>

<file path=ppt/tags/tag5.xml><?xml version="1.0" encoding="utf-8"?>
<p:tagLst xmlns:p="http://schemas.openxmlformats.org/presentationml/2006/main">
  <p:tag name="KSO_WM_DIAGRAM_VIRTUALLY_FRAME" val="{&quot;height&quot;:305.9,&quot;left&quot;:246,&quot;top&quot;:214.75,&quot;width&quot;:618}"/>
</p:tagLst>
</file>

<file path=ppt/tags/tag6.xml><?xml version="1.0" encoding="utf-8"?>
<p:tagLst xmlns:p="http://schemas.openxmlformats.org/presentationml/2006/main">
  <p:tag name="KSO_WM_DIAGRAM_VIRTUALLY_FRAME" val="{&quot;height&quot;:133.2,&quot;left&quot;:77.95,&quot;top&quot;:258,&quot;width&quot;:564.05}"/>
</p:tagLst>
</file>

<file path=ppt/tags/tag7.xml><?xml version="1.0" encoding="utf-8"?>
<p:tagLst xmlns:p="http://schemas.openxmlformats.org/presentationml/2006/main">
  <p:tag name="KSO_WM_DIAGRAM_VIRTUALLY_FRAME" val="{&quot;height&quot;:133.2,&quot;left&quot;:77.95,&quot;top&quot;:258,&quot;width&quot;:564.05}"/>
</p:tagLst>
</file>

<file path=ppt/tags/tag8.xml><?xml version="1.0" encoding="utf-8"?>
<p:tagLst xmlns:p="http://schemas.openxmlformats.org/presentationml/2006/main">
  <p:tag name="KSO_WM_DIAGRAM_VIRTUALLY_FRAME" val="{&quot;height&quot;:133.2,&quot;left&quot;:77.95,&quot;top&quot;:258,&quot;width&quot;:564.05}"/>
</p:tagLst>
</file>

<file path=ppt/tags/tag9.xml><?xml version="1.0" encoding="utf-8"?>
<p:tagLst xmlns:p="http://schemas.openxmlformats.org/presentationml/2006/main">
  <p:tag name="KSO_WM_DIAGRAM_VIRTUALLY_FRAME" val="{&quot;height&quot;:133.2,&quot;left&quot;:77.95,&quot;top&quot;:258,&quot;width&quot;:564.05}"/>
</p:tagLst>
</file>

<file path=ppt/tags/tag10.xml><?xml version="1.0" encoding="utf-8"?>
<p:tagLst xmlns:p="http://schemas.openxmlformats.org/presentationml/2006/main">
  <p:tag name="KSO_WM_DIAGRAM_VIRTUALLY_FRAME" val="{&quot;height&quot;:133.2,&quot;left&quot;:77.95,&quot;top&quot;:258,&quot;width&quot;:564.05}"/>
</p:tagLst>
</file>

<file path=ppt/tags/tag11.xml><?xml version="1.0" encoding="utf-8"?>
<p:tagLst xmlns:p="http://schemas.openxmlformats.org/presentationml/2006/main">
  <p:tag name="KSO_WM_DIAGRAM_VIRTUALLY_FRAME" val="{&quot;height&quot;:133.2,&quot;left&quot;:77.95,&quot;top&quot;:258,&quot;width&quot;:564.05}"/>
</p:tagLst>
</file>

<file path=ppt/tags/tag12.xml><?xml version="1.0" encoding="utf-8"?>
<p:tagLst xmlns:p="http://schemas.openxmlformats.org/presentationml/2006/main">
  <p:tag name="KSO_WM_DIAGRAM_VIRTUALLY_FRAME" val="{&quot;height&quot;:133.2,&quot;left&quot;:77.95,&quot;top&quot;:258,&quot;width&quot;:564.05}"/>
</p:tagLst>
</file>

<file path=ppt/tags/tag13.xml><?xml version="1.0" encoding="utf-8"?>
<p:tagLst xmlns:p="http://schemas.openxmlformats.org/presentationml/2006/main">
  <p:tag name="KSO_WM_DIAGRAM_VIRTUALLY_FRAME" val="{&quot;height&quot;:133.2,&quot;left&quot;:77.95,&quot;top&quot;:258,&quot;width&quot;:564.05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true"/>
        </a:gradFill>
        <a:gradFill rotWithShape="true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false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true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true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595</Words>
  <Application>WPS 演示</Application>
  <PresentationFormat>On-screen Show (4:3)</PresentationFormat>
  <Paragraphs>83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7" baseType="lpstr">
      <vt:lpstr>Arial</vt:lpstr>
      <vt:lpstr>宋体</vt:lpstr>
      <vt:lpstr>Wingdings</vt:lpstr>
      <vt:lpstr>方正书宋_GBK</vt:lpstr>
      <vt:lpstr>Century</vt:lpstr>
      <vt:lpstr>FreeSerif</vt:lpstr>
      <vt:lpstr>方正仿宋简体</vt:lpstr>
      <vt:lpstr>方正仿宋_GBK</vt:lpstr>
      <vt:lpstr>Gill Sans MT</vt:lpstr>
      <vt:lpstr>FreeSans</vt:lpstr>
      <vt:lpstr>DejaVu Sans</vt:lpstr>
      <vt:lpstr>微软雅黑</vt:lpstr>
      <vt:lpstr>黑体</vt:lpstr>
      <vt:lpstr>宋体</vt:lpstr>
      <vt:lpstr>Arial Unicode MS</vt:lpstr>
      <vt:lpstr>Calibri</vt:lpstr>
      <vt:lpstr>华文楷体</vt:lpstr>
      <vt:lpstr>幼圆</vt:lpstr>
      <vt:lpstr>华文宋体</vt:lpstr>
      <vt:lpstr>华文细黑</vt:lpstr>
      <vt:lpstr>华文新魏</vt:lpstr>
      <vt:lpstr>华文隶书</vt:lpstr>
      <vt:lpstr>方正宋体S-超大字符集</vt:lpstr>
      <vt:lpstr>方正黑体_GBK</vt:lpstr>
      <vt:lpstr>Office Theme</vt:lpstr>
      <vt:lpstr>PowerPoint 演示文稿</vt:lpstr>
      <vt:lpstr>申报入口</vt:lpstr>
      <vt:lpstr>项目信息</vt:lpstr>
      <vt:lpstr>项目信息</vt:lpstr>
      <vt:lpstr>项目信息</vt:lpstr>
      <vt:lpstr>PowerPoint 演示文稿</vt:lpstr>
      <vt:lpstr>实验室固定成员</vt:lpstr>
      <vt:lpstr>PowerPoint 演示文稿</vt:lpstr>
      <vt:lpstr>项目经费使用情况</vt:lpstr>
      <vt:lpstr>PowerPoint 演示文稿</vt:lpstr>
      <vt:lpstr>项目材料</vt:lpstr>
      <vt:lpstr>项目材料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贾君爱</cp:lastModifiedBy>
  <cp:revision>66</cp:revision>
  <dcterms:created xsi:type="dcterms:W3CDTF">2026-10-26T09:42:06Z</dcterms:created>
  <dcterms:modified xsi:type="dcterms:W3CDTF">2026-10-26T09:42:06Z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2024-11-16T16:00:00Z</vt:filetime>
  </property>
  <property fmtid="{D5CDD505-2E9C-101B-9397-08002B2CF9AE}" pid="3" name="Creator">
    <vt:lpwstr>WPS 演示</vt:lpwstr>
  </property>
  <property fmtid="{D5CDD505-2E9C-101B-9397-08002B2CF9AE}" pid="4" name="LastSaved">
    <vt:filetime>2025-01-07T16:00:00Z</vt:filetime>
  </property>
  <property fmtid="{D5CDD505-2E9C-101B-9397-08002B2CF9AE}" pid="5" name="SourceModified">
    <vt:lpwstr>D:20241111113620+03'36'</vt:lpwstr>
  </property>
  <property fmtid="{D5CDD505-2E9C-101B-9397-08002B2CF9AE}" pid="6" name="ICV">
    <vt:lpwstr>3CC0ACDE61224107925C90CA62CC624B_13</vt:lpwstr>
  </property>
  <property fmtid="{D5CDD505-2E9C-101B-9397-08002B2CF9AE}" pid="7" name="KSOProductBuildVer">
    <vt:lpwstr>2052-11.8.2.10337</vt:lpwstr>
  </property>
</Properties>
</file>